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1211688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1211688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12116888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12116888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12116888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12116888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12c2857e0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Describe highlights of your replication effort: what technical detail did you chose to "vary the technical details" and what is the scientific importance of technical detail that you varied</a:t>
            </a:r>
            <a:endParaRPr sz="1000">
              <a:solidFill>
                <a:srgbClr val="2D3B45"/>
              </a:solidFill>
              <a:highlight>
                <a:srgbClr val="FFFFFF"/>
              </a:highlight>
            </a:endParaRPr>
          </a:p>
          <a:p>
            <a:pPr indent="0" lvl="0" marL="0" rtl="0" algn="l">
              <a:spcBef>
                <a:spcPts val="1600"/>
              </a:spcBef>
              <a:spcAft>
                <a:spcPts val="0"/>
              </a:spcAft>
              <a:buNone/>
            </a:pPr>
            <a:r>
              <a:rPr lang="en" sz="1000">
                <a:solidFill>
                  <a:srgbClr val="2D3B45"/>
                </a:solidFill>
                <a:highlight>
                  <a:srgbClr val="FFFFFF"/>
                </a:highlight>
              </a:rPr>
              <a:t>We decided to</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change the processing of the data before passing it onto the visualisation. In</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doing so we changed the LDAmallet function in R to the LDAmodel function in the</a:t>
            </a:r>
            <a:endParaRPr sz="1000">
              <a:solidFill>
                <a:srgbClr val="2D3B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gensim package in Python.</a:t>
            </a:r>
            <a:endParaRPr sz="1000">
              <a:solidFill>
                <a:srgbClr val="2D3B45"/>
              </a:solidFill>
              <a:highlight>
                <a:srgbClr val="FFFFFF"/>
              </a:highlight>
            </a:endParaRPr>
          </a:p>
          <a:p>
            <a:pPr indent="0" lvl="0" marL="0" rtl="0" algn="l">
              <a:spcBef>
                <a:spcPts val="1600"/>
              </a:spcBef>
              <a:spcAft>
                <a:spcPts val="0"/>
              </a:spcAft>
              <a:buNone/>
            </a:pPr>
            <a:r>
              <a:rPr lang="en" sz="1000">
                <a:solidFill>
                  <a:srgbClr val="2D3B45"/>
                </a:solidFill>
                <a:highlight>
                  <a:srgbClr val="FFFFFF"/>
                </a:highlight>
              </a:rPr>
              <a:t>The scientific</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difference is that we use a different language to arrive at the results we aim</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to visualisation. There are many underlying difference in the algorithm if the</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2 functions, but they seek to achieve the same goal- to extract the most common</a:t>
            </a:r>
            <a:endParaRPr sz="1000">
              <a:solidFill>
                <a:srgbClr val="2D3B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topics and the most frequently occuring words.</a:t>
            </a:r>
            <a:endParaRPr sz="1000">
              <a:solidFill>
                <a:srgbClr val="2D3B45"/>
              </a:solidFill>
              <a:highlight>
                <a:srgbClr val="FFFFFF"/>
              </a:highlight>
            </a:endParaRPr>
          </a:p>
          <a:p>
            <a:pPr indent="0" lvl="0" marL="0" rtl="0" algn="l">
              <a:spcBef>
                <a:spcPts val="1600"/>
              </a:spcBef>
              <a:spcAft>
                <a:spcPts val="0"/>
              </a:spcAft>
              <a:buNone/>
            </a:pPr>
            <a:r>
              <a:rPr lang="en" sz="1000">
                <a:solidFill>
                  <a:srgbClr val="2D3B45"/>
                </a:solidFill>
                <a:highlight>
                  <a:srgbClr val="FFFFFF"/>
                </a:highlight>
              </a:rPr>
              <a:t>Gensim uses a</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Variational Bayes sampling method which is faster but less precise that</a:t>
            </a:r>
            <a:endParaRPr sz="1000">
              <a:solidFill>
                <a:srgbClr val="2D3B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Mallet’s Gibbs Sampling. </a:t>
            </a:r>
            <a:endParaRPr sz="1000">
              <a:solidFill>
                <a:srgbClr val="2D3B45"/>
              </a:solidFill>
              <a:highlight>
                <a:srgbClr val="FFFFFF"/>
              </a:highlight>
            </a:endParaRPr>
          </a:p>
          <a:p>
            <a:pPr indent="0" lvl="0" marL="0" rtl="0" algn="l">
              <a:spcBef>
                <a:spcPts val="1600"/>
              </a:spcBef>
              <a:spcAft>
                <a:spcPts val="0"/>
              </a:spcAft>
              <a:buNone/>
            </a:pPr>
            <a:r>
              <a:rPr lang="en" sz="1000">
                <a:solidFill>
                  <a:srgbClr val="2D3B45"/>
                </a:solidFill>
                <a:highlight>
                  <a:srgbClr val="FFFFFF"/>
                </a:highlight>
              </a:rPr>
              <a:t>Under standard</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assumptions Gibbs sampling is guaranteed in the limit to recover the ground</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truth while variational EM does not; the latter breaks links in the underlying</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graphical model for LDA in order to make the computation easier at the cost of</a:t>
            </a:r>
            <a:endParaRPr sz="1000">
              <a:solidFill>
                <a:srgbClr val="2D3B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biased estimates.</a:t>
            </a:r>
            <a:endParaRPr sz="1000">
              <a:solidFill>
                <a:srgbClr val="2D3B45"/>
              </a:solidFill>
              <a:highlight>
                <a:srgbClr val="FFFFFF"/>
              </a:highlight>
            </a:endParaRPr>
          </a:p>
          <a:p>
            <a:pPr indent="0" lvl="0" marL="0" rtl="0" algn="l">
              <a:spcBef>
                <a:spcPts val="1600"/>
              </a:spcBef>
              <a:spcAft>
                <a:spcPts val="0"/>
              </a:spcAft>
              <a:buNone/>
            </a:pPr>
            <a:r>
              <a:rPr lang="en" sz="1000">
                <a:solidFill>
                  <a:srgbClr val="2D3B45"/>
                </a:solidFill>
                <a:highlight>
                  <a:srgbClr val="FFFFFF"/>
                </a:highlight>
              </a:rPr>
              <a:t>Gibbs sampling</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guaranteed to approach the true distribution, but no one knows how much</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iteration needs to take. EM is generally faster, however you have to deal with</a:t>
            </a:r>
            <a:endParaRPr sz="1000">
              <a:solidFill>
                <a:srgbClr val="2D3B45"/>
              </a:solidFill>
              <a:highlight>
                <a:srgbClr val="FFFFFF"/>
              </a:highlight>
            </a:endParaRPr>
          </a:p>
          <a:p>
            <a:pPr indent="0" lvl="0" marL="0" rtl="0" algn="l">
              <a:spcBef>
                <a:spcPts val="0"/>
              </a:spcBef>
              <a:spcAft>
                <a:spcPts val="0"/>
              </a:spcAft>
              <a:buNone/>
            </a:pPr>
            <a:r>
              <a:rPr lang="en" sz="1000">
                <a:solidFill>
                  <a:srgbClr val="2D3B45"/>
                </a:solidFill>
                <a:highlight>
                  <a:srgbClr val="FFFFFF"/>
                </a:highlight>
              </a:rPr>
              <a:t>approximated lower bounds and other technique such as specifying a different</a:t>
            </a:r>
            <a:endParaRPr sz="1000">
              <a:solidFill>
                <a:srgbClr val="2D3B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model</a:t>
            </a:r>
            <a:endParaRPr sz="1000">
              <a:solidFill>
                <a:srgbClr val="2D3B45"/>
              </a:solidFill>
              <a:highlight>
                <a:srgbClr val="FFFFFF"/>
              </a:highlight>
            </a:endParaRPr>
          </a:p>
          <a:p>
            <a:pPr indent="0" lvl="0" marL="0" rtl="0" algn="l">
              <a:spcBef>
                <a:spcPts val="1600"/>
              </a:spcBef>
              <a:spcAft>
                <a:spcPts val="0"/>
              </a:spcAft>
              <a:buNone/>
            </a:pPr>
            <a:r>
              <a:t/>
            </a:r>
            <a:endParaRPr/>
          </a:p>
        </p:txBody>
      </p:sp>
      <p:sp>
        <p:nvSpPr>
          <p:cNvPr id="155" name="Google Shape;155;g812c2857e0_2_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12c2857e0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812c2857e0_2_11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1211688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1211688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1211688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1211688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D3B45"/>
                </a:solidFill>
                <a:highlight>
                  <a:schemeClr val="lt1"/>
                </a:highlight>
              </a:rPr>
              <a:t>The original paper had a dataset that was too large (11GB) and required GPUs to train efficiently. And it also used MATLAB which is a paid software.</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Share your reflections on the process: describe the input from each member of your group, outline the key challenges you faced in your replication, and how you overcame them.</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Finding an Alternative Topic Modelling Technique                                    (finding similar functionality)</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Producing comparable results while changing technical details</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Installing Python Libraries for RMarkdown! (Extremely frustrating!)</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Inconsistent data files from original source! (Improper documentation?)</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 The process of replication was pretty smooth. The key challenge was to figure out the point from where we transition from R to python. We chose to do the processing using python and Visualisation using R to maintain consistency in the aesthetics and it would be easier to compare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Ankita:The overall reflection of the process was that it was a learning experience. The process of installing python packages in R was very tedious and unstable. We had to search for several errors and upgrade many packages to be able to run it smoothly. But once we had the packages in place, we were able to proceed with lesser hassles, </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Chavi: Replication of the figure was a good opportunity to learn python. The challenge I found most significant was the finding the relevant functions and the closest enough model for the mallet LDAmallet function. We had to go through a lot of research before zeroing down on the LDAmodel in Gensim.</a:t>
            </a:r>
            <a:endParaRPr sz="1000">
              <a:solidFill>
                <a:srgbClr val="2D3B45"/>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Kirti: this replication project has helped me get a good grasp on the Gensim library in python. Moulding the various arguments for the different functions was a challenge. We were able to overcome it with the help of proper documentation of the package. </a:t>
            </a:r>
            <a:endParaRPr sz="1000">
              <a:solidFill>
                <a:srgbClr val="2D3B45"/>
              </a:solidFill>
              <a:highlight>
                <a:schemeClr val="lt1"/>
              </a:highlight>
            </a:endParaRPr>
          </a:p>
          <a:p>
            <a:pPr indent="0" lvl="0" marL="0" rtl="0" algn="l">
              <a:lnSpc>
                <a:spcPct val="115000"/>
              </a:lnSpc>
              <a:spcBef>
                <a:spcPts val="1600"/>
              </a:spcBef>
              <a:spcAft>
                <a:spcPts val="1600"/>
              </a:spcAft>
              <a:buClr>
                <a:schemeClr val="dk1"/>
              </a:buClr>
              <a:buSzPts val="1100"/>
              <a:buFont typeface="Arial"/>
              <a:buNone/>
            </a:pPr>
            <a:r>
              <a:rPr lang="en" sz="1000">
                <a:solidFill>
                  <a:srgbClr val="2D3B45"/>
                </a:solidFill>
                <a:highlight>
                  <a:schemeClr val="lt1"/>
                </a:highlight>
              </a:rPr>
              <a:t>Mabel: The major challenge I faced while replicating the project was to get the data in the format required by the R visualization. In order that the visualisation showed correct results corresponding to the data, We had to bring it to a form that could be used by the ggplot function.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1211688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1211688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20"/>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722313" y="2180036"/>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457202"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2"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7"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7"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2"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575051" y="204789"/>
            <a:ext cx="5111751"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2"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1"/>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4"/>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2"/>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UW-MSDS-DATA-598-Reproducibility-WI20/gupta-kharb-li-pal-tandon-replication-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jp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4.gif"/><Relationship Id="rId7" Type="http://schemas.openxmlformats.org/officeDocument/2006/relationships/image" Target="../media/image8.jp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i.org/10.11141/ia.45.5" TargetMode="External"/><Relationship Id="rId4" Type="http://schemas.openxmlformats.org/officeDocument/2006/relationships/hyperlink" Target="https://doi.org/10.11141/ia.45.5" TargetMode="External"/><Relationship Id="rId5" Type="http://schemas.openxmlformats.org/officeDocument/2006/relationships/hyperlink" Target="https://towardsdatascience.com/basic-nlp-on-the-texts-of-harry-potter-topic-modeling-with-latent-dirichlet-allocation-f3c00f77b0f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Reproducibility in Data Science: Replication Project</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Ankit Tandon, </a:t>
            </a:r>
            <a:r>
              <a:rPr lang="en" sz="1800"/>
              <a:t>Ankita Pal, </a:t>
            </a:r>
            <a:r>
              <a:rPr lang="en" sz="1800"/>
              <a:t>Chavi Gupta, Kirti Kharb, Mabel Li</a:t>
            </a:r>
            <a:endParaRPr sz="1800"/>
          </a:p>
        </p:txBody>
      </p:sp>
      <p:sp>
        <p:nvSpPr>
          <p:cNvPr id="131" name="Google Shape;131;p25"/>
          <p:cNvSpPr txBox="1"/>
          <p:nvPr/>
        </p:nvSpPr>
        <p:spPr>
          <a:xfrm>
            <a:off x="311700" y="4106350"/>
            <a:ext cx="86361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Replication Repository: </a:t>
            </a:r>
            <a:r>
              <a:rPr lang="en" u="sng">
                <a:solidFill>
                  <a:schemeClr val="hlink"/>
                </a:solidFill>
                <a:hlinkClick r:id="rId3"/>
              </a:rPr>
              <a:t>https://github.com/UW-MSDS-DATA-598-Reproducibility-WI20/gupta-kharb-li-pal-tandon-replication-project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“Insta-dead”</a:t>
            </a:r>
            <a:endParaRPr/>
          </a:p>
        </p:txBody>
      </p:sp>
      <p:sp>
        <p:nvSpPr>
          <p:cNvPr id="137" name="Google Shape;137;p26"/>
          <p:cNvSpPr txBox="1"/>
          <p:nvPr>
            <p:ph idx="1" type="body"/>
          </p:nvPr>
        </p:nvSpPr>
        <p:spPr>
          <a:xfrm>
            <a:off x="311700" y="1152475"/>
            <a:ext cx="6196200" cy="382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decided to replicate </a:t>
            </a:r>
            <a:r>
              <a:rPr i="1" lang="en"/>
              <a:t>“The Insta-Dead: The rhetoric of the human remains trade on Instagram”</a:t>
            </a:r>
            <a:endParaRPr i="1"/>
          </a:p>
          <a:p>
            <a:pPr indent="-342900" lvl="0" marL="457200" rtl="0" algn="l">
              <a:spcBef>
                <a:spcPts val="0"/>
              </a:spcBef>
              <a:spcAft>
                <a:spcPts val="0"/>
              </a:spcAft>
              <a:buSzPts val="1800"/>
              <a:buChar char="●"/>
            </a:pPr>
            <a:r>
              <a:rPr i="1" lang="en"/>
              <a:t>“Insta-Dead” </a:t>
            </a:r>
            <a:r>
              <a:rPr lang="en"/>
              <a:t>explores the trade of human skulls and bones on Instagram</a:t>
            </a:r>
            <a:endParaRPr/>
          </a:p>
          <a:p>
            <a:pPr indent="-342900" lvl="0" marL="457200" rtl="0" algn="l">
              <a:spcBef>
                <a:spcPts val="0"/>
              </a:spcBef>
              <a:spcAft>
                <a:spcPts val="0"/>
              </a:spcAft>
              <a:buSzPts val="1800"/>
              <a:buChar char="●"/>
            </a:pPr>
            <a:r>
              <a:rPr lang="en"/>
              <a:t>Dataset consists of 132,225 instagram posts pertaining to hashtags related</a:t>
            </a:r>
            <a:endParaRPr/>
          </a:p>
          <a:p>
            <a:pPr indent="-317500" lvl="1" marL="914400" rtl="0" algn="l">
              <a:spcBef>
                <a:spcPts val="0"/>
              </a:spcBef>
              <a:spcAft>
                <a:spcPts val="0"/>
              </a:spcAft>
              <a:buSzPts val="1400"/>
              <a:buChar char="○"/>
            </a:pPr>
            <a:r>
              <a:rPr lang="en"/>
              <a:t>Each data point contains the link to the post, the image, the caption, and time of post</a:t>
            </a:r>
            <a:endParaRPr/>
          </a:p>
          <a:p>
            <a:pPr indent="-342900" lvl="0" marL="457200" rtl="0" algn="l">
              <a:spcBef>
                <a:spcPts val="0"/>
              </a:spcBef>
              <a:spcAft>
                <a:spcPts val="0"/>
              </a:spcAft>
              <a:buSzPts val="1800"/>
              <a:buChar char="●"/>
            </a:pPr>
            <a:r>
              <a:rPr lang="en"/>
              <a:t>Paper does not explore legality of trade, that varies based on jurisdiction</a:t>
            </a:r>
            <a:endParaRPr/>
          </a:p>
          <a:p>
            <a:pPr indent="-342900" lvl="0" marL="457200" rtl="0" algn="l">
              <a:spcBef>
                <a:spcPts val="0"/>
              </a:spcBef>
              <a:spcAft>
                <a:spcPts val="0"/>
              </a:spcAft>
              <a:buSzPts val="1800"/>
              <a:buChar char="●"/>
            </a:pPr>
            <a:r>
              <a:rPr lang="en"/>
              <a:t>They attempt topic modeling on the captions to impose structure and derive semantic meaning</a:t>
            </a:r>
            <a:endParaRPr/>
          </a:p>
          <a:p>
            <a:pPr indent="0" lvl="0" marL="0" rtl="0" algn="l">
              <a:spcBef>
                <a:spcPts val="1600"/>
              </a:spcBef>
              <a:spcAft>
                <a:spcPts val="1600"/>
              </a:spcAft>
              <a:buNone/>
            </a:pPr>
            <a:r>
              <a:t/>
            </a:r>
            <a:endParaRPr/>
          </a:p>
        </p:txBody>
      </p:sp>
      <p:pic>
        <p:nvPicPr>
          <p:cNvPr id="138" name="Google Shape;138;p26"/>
          <p:cNvPicPr preferRelativeResize="0"/>
          <p:nvPr/>
        </p:nvPicPr>
        <p:blipFill rotWithShape="1">
          <a:blip r:embed="rId3">
            <a:alphaModFix/>
          </a:blip>
          <a:srcRect b="0" l="0" r="35687" t="0"/>
          <a:stretch/>
        </p:blipFill>
        <p:spPr>
          <a:xfrm>
            <a:off x="6779213" y="72450"/>
            <a:ext cx="2290325" cy="2307395"/>
          </a:xfrm>
          <a:prstGeom prst="rect">
            <a:avLst/>
          </a:prstGeom>
          <a:noFill/>
          <a:ln>
            <a:noFill/>
          </a:ln>
        </p:spPr>
      </p:pic>
      <p:pic>
        <p:nvPicPr>
          <p:cNvPr id="139" name="Google Shape;139;p26"/>
          <p:cNvPicPr preferRelativeResize="0"/>
          <p:nvPr/>
        </p:nvPicPr>
        <p:blipFill rotWithShape="1">
          <a:blip r:embed="rId4">
            <a:alphaModFix/>
          </a:blip>
          <a:srcRect b="28078" l="23147" r="36179" t="0"/>
          <a:stretch/>
        </p:blipFill>
        <p:spPr>
          <a:xfrm>
            <a:off x="6853678" y="2571749"/>
            <a:ext cx="2141398" cy="2485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and Findings from “Insta-Dead”</a:t>
            </a:r>
            <a:endParaRPr/>
          </a:p>
        </p:txBody>
      </p:sp>
      <p:sp>
        <p:nvSpPr>
          <p:cNvPr id="145" name="Google Shape;145;p27"/>
          <p:cNvSpPr txBox="1"/>
          <p:nvPr>
            <p:ph idx="1" type="body"/>
          </p:nvPr>
        </p:nvSpPr>
        <p:spPr>
          <a:xfrm>
            <a:off x="311700" y="1152475"/>
            <a:ext cx="8520600" cy="389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After removing stop words, LDA Mallet modeling is used to derive meaning from the posts using the ‘topicmodels’ package in R</a:t>
            </a:r>
            <a:endParaRPr/>
          </a:p>
          <a:p>
            <a:pPr indent="-342900" lvl="0" marL="457200" rtl="0" algn="l">
              <a:spcBef>
                <a:spcPts val="0"/>
              </a:spcBef>
              <a:spcAft>
                <a:spcPts val="0"/>
              </a:spcAft>
              <a:buSzPts val="1800"/>
              <a:buChar char="●"/>
            </a:pPr>
            <a:r>
              <a:rPr lang="en"/>
              <a:t>Authors found that 25 was the ideal number of topics to divide topics into people interested in skulls and bones for art and those who wish to possess and collect the pieces</a:t>
            </a:r>
            <a:endParaRPr/>
          </a:p>
          <a:p>
            <a:pPr indent="-317500" lvl="1" marL="914400" rtl="0" algn="l">
              <a:spcBef>
                <a:spcPts val="0"/>
              </a:spcBef>
              <a:spcAft>
                <a:spcPts val="0"/>
              </a:spcAft>
              <a:buSzPts val="1400"/>
              <a:buChar char="○"/>
            </a:pPr>
            <a:r>
              <a:rPr lang="en"/>
              <a:t>Example of art: </a:t>
            </a:r>
            <a:endParaRPr/>
          </a:p>
          <a:p>
            <a:pPr indent="-317500" lvl="2" marL="1371600" rtl="0" algn="l">
              <a:lnSpc>
                <a:spcPct val="100000"/>
              </a:lnSpc>
              <a:spcBef>
                <a:spcPts val="0"/>
              </a:spcBef>
              <a:spcAft>
                <a:spcPts val="0"/>
              </a:spcAft>
              <a:buSzPts val="1400"/>
              <a:buChar char="■"/>
            </a:pPr>
            <a:r>
              <a:rPr b="1" lang="en"/>
              <a:t>Another one of the skulls I made for our art show last week. </a:t>
            </a:r>
            <a:r>
              <a:rPr lang="en"/>
              <a:t>#skull #skullpainting #humanskull</a:t>
            </a:r>
            <a:endParaRPr/>
          </a:p>
          <a:p>
            <a:pPr indent="-317500" lvl="2" marL="1371600" rtl="0" algn="l">
              <a:lnSpc>
                <a:spcPct val="100000"/>
              </a:lnSpc>
              <a:spcBef>
                <a:spcPts val="0"/>
              </a:spcBef>
              <a:spcAft>
                <a:spcPts val="0"/>
              </a:spcAft>
              <a:buSzPts val="1400"/>
              <a:buChar char="■"/>
            </a:pPr>
            <a:r>
              <a:rPr b="1" lang="en"/>
              <a:t>Drawing I did today. Quite pleased, it's not quite right but I don't draw very much. So I'm happy enough! </a:t>
            </a:r>
            <a:r>
              <a:rPr lang="en"/>
              <a:t>#skull #drawing #sketch #artist #pencildrawing #fairlyhappy #happyface #coukdbeworse #couldbebetter</a:t>
            </a:r>
            <a:endParaRPr/>
          </a:p>
          <a:p>
            <a:pPr indent="-317500" lvl="1" marL="914400" rtl="0" algn="l">
              <a:spcBef>
                <a:spcPts val="0"/>
              </a:spcBef>
              <a:spcAft>
                <a:spcPts val="0"/>
              </a:spcAft>
              <a:buSzPts val="1400"/>
              <a:buChar char="○"/>
            </a:pPr>
            <a:r>
              <a:rPr lang="en"/>
              <a:t>Example of collecting pieces:</a:t>
            </a:r>
            <a:endParaRPr/>
          </a:p>
          <a:p>
            <a:pPr indent="-317500" lvl="2" marL="1371600" rtl="0" algn="l">
              <a:lnSpc>
                <a:spcPct val="100000"/>
              </a:lnSpc>
              <a:spcBef>
                <a:spcPts val="0"/>
              </a:spcBef>
              <a:spcAft>
                <a:spcPts val="0"/>
              </a:spcAft>
              <a:buSzPts val="1400"/>
              <a:buChar char="■"/>
            </a:pPr>
            <a:r>
              <a:rPr b="1" lang="en"/>
              <a:t>First human bone piece for my oddities collection. Human vertebrae. </a:t>
            </a:r>
            <a:r>
              <a:rPr lang="en"/>
              <a:t>#bone #oddities #humanbone #odditiescollection #vertebrae #macabre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Figure</a:t>
            </a:r>
            <a:endParaRPr/>
          </a:p>
        </p:txBody>
      </p:sp>
      <p:pic>
        <p:nvPicPr>
          <p:cNvPr id="151" name="Google Shape;151;p28"/>
          <p:cNvPicPr preferRelativeResize="0"/>
          <p:nvPr/>
        </p:nvPicPr>
        <p:blipFill>
          <a:blip r:embed="rId3">
            <a:alphaModFix/>
          </a:blip>
          <a:stretch>
            <a:fillRect/>
          </a:stretch>
        </p:blipFill>
        <p:spPr>
          <a:xfrm>
            <a:off x="3658400" y="0"/>
            <a:ext cx="5292401" cy="5143501"/>
          </a:xfrm>
          <a:prstGeom prst="rect">
            <a:avLst/>
          </a:prstGeom>
          <a:noFill/>
          <a:ln>
            <a:noFill/>
          </a:ln>
        </p:spPr>
      </p:pic>
      <p:sp>
        <p:nvSpPr>
          <p:cNvPr id="152" name="Google Shape;152;p28"/>
          <p:cNvSpPr txBox="1"/>
          <p:nvPr/>
        </p:nvSpPr>
        <p:spPr>
          <a:xfrm>
            <a:off x="241475" y="1303975"/>
            <a:ext cx="34893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represents posts from a “collector”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21 boxes each representing a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Topics are combinations of words, represented on the y-axis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Bars encode how much of each topic is present in each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Documents are color coded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grpSp>
        <p:nvGrpSpPr>
          <p:cNvPr id="157" name="Google Shape;157;p29"/>
          <p:cNvGrpSpPr/>
          <p:nvPr/>
        </p:nvGrpSpPr>
        <p:grpSpPr>
          <a:xfrm>
            <a:off x="649579" y="360257"/>
            <a:ext cx="8120458" cy="4519333"/>
            <a:chOff x="721614" y="522986"/>
            <a:chExt cx="8311626" cy="5984286"/>
          </a:xfrm>
        </p:grpSpPr>
        <p:grpSp>
          <p:nvGrpSpPr>
            <p:cNvPr id="158" name="Google Shape;158;p29"/>
            <p:cNvGrpSpPr/>
            <p:nvPr/>
          </p:nvGrpSpPr>
          <p:grpSpPr>
            <a:xfrm>
              <a:off x="977935" y="522986"/>
              <a:ext cx="1420079" cy="1664732"/>
              <a:chOff x="977935" y="522986"/>
              <a:chExt cx="1420079" cy="1664732"/>
            </a:xfrm>
          </p:grpSpPr>
          <p:pic>
            <p:nvPicPr>
              <p:cNvPr id="159" name="Google Shape;159;p29"/>
              <p:cNvPicPr preferRelativeResize="0"/>
              <p:nvPr/>
            </p:nvPicPr>
            <p:blipFill rotWithShape="1">
              <a:blip r:embed="rId3">
                <a:alphaModFix/>
              </a:blip>
              <a:srcRect b="0" l="0" r="0" t="0"/>
              <a:stretch/>
            </p:blipFill>
            <p:spPr>
              <a:xfrm>
                <a:off x="1026414" y="522986"/>
                <a:ext cx="1371600" cy="1295400"/>
              </a:xfrm>
              <a:prstGeom prst="rect">
                <a:avLst/>
              </a:prstGeom>
              <a:noFill/>
              <a:ln>
                <a:noFill/>
              </a:ln>
            </p:spPr>
          </p:pic>
          <p:pic>
            <p:nvPicPr>
              <p:cNvPr descr="C:\Users\chavi\AppData\Local\Microsoft\Windows\INetCache\IE\6C1DXRKD\instagram[1].jpg" id="160" name="Google Shape;160;p29"/>
              <p:cNvPicPr preferRelativeResize="0"/>
              <p:nvPr/>
            </p:nvPicPr>
            <p:blipFill rotWithShape="1">
              <a:blip r:embed="rId4">
                <a:alphaModFix/>
              </a:blip>
              <a:srcRect b="13187" l="18436" r="18242" t="6593"/>
              <a:stretch/>
            </p:blipFill>
            <p:spPr>
              <a:xfrm>
                <a:off x="977935" y="529082"/>
                <a:ext cx="501651" cy="463550"/>
              </a:xfrm>
              <a:prstGeom prst="rect">
                <a:avLst/>
              </a:prstGeom>
              <a:noFill/>
              <a:ln>
                <a:noFill/>
              </a:ln>
            </p:spPr>
          </p:pic>
          <p:sp>
            <p:nvSpPr>
              <p:cNvPr id="161" name="Google Shape;161;p29"/>
              <p:cNvSpPr txBox="1"/>
              <p:nvPr/>
            </p:nvSpPr>
            <p:spPr>
              <a:xfrm>
                <a:off x="1039908" y="1818386"/>
                <a:ext cx="134461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Insta-posts</a:t>
                </a:r>
                <a:endParaRPr b="0" i="0" sz="1800" u="none" cap="none" strike="noStrike">
                  <a:solidFill>
                    <a:schemeClr val="dk1"/>
                  </a:solidFill>
                  <a:latin typeface="Calibri"/>
                  <a:ea typeface="Calibri"/>
                  <a:cs typeface="Calibri"/>
                  <a:sym typeface="Calibri"/>
                </a:endParaRPr>
              </a:p>
            </p:txBody>
          </p:sp>
        </p:grpSp>
        <p:grpSp>
          <p:nvGrpSpPr>
            <p:cNvPr id="162" name="Google Shape;162;p29"/>
            <p:cNvGrpSpPr/>
            <p:nvPr/>
          </p:nvGrpSpPr>
          <p:grpSpPr>
            <a:xfrm>
              <a:off x="721614" y="3019061"/>
              <a:ext cx="1981200" cy="1416633"/>
              <a:chOff x="665770" y="2521779"/>
              <a:chExt cx="1981200" cy="1416633"/>
            </a:xfrm>
          </p:grpSpPr>
          <p:pic>
            <p:nvPicPr>
              <p:cNvPr descr="C:\Users\chavi\AppData\Local\Microsoft\Windows\INetCache\IE\N33QGOF6\717px-Cog-scripted-svg-blue.svg[1].png" id="163" name="Google Shape;163;p29"/>
              <p:cNvPicPr preferRelativeResize="0"/>
              <p:nvPr/>
            </p:nvPicPr>
            <p:blipFill rotWithShape="1">
              <a:blip r:embed="rId5">
                <a:alphaModFix/>
              </a:blip>
              <a:srcRect b="0" l="0" r="0" t="0"/>
              <a:stretch/>
            </p:blipFill>
            <p:spPr>
              <a:xfrm>
                <a:off x="1091692" y="2521779"/>
                <a:ext cx="1119951" cy="1126879"/>
              </a:xfrm>
              <a:prstGeom prst="rect">
                <a:avLst/>
              </a:prstGeom>
              <a:noFill/>
              <a:ln>
                <a:noFill/>
              </a:ln>
            </p:spPr>
          </p:pic>
          <p:sp>
            <p:nvSpPr>
              <p:cNvPr id="164" name="Google Shape;164;p29"/>
              <p:cNvSpPr txBox="1"/>
              <p:nvPr/>
            </p:nvSpPr>
            <p:spPr>
              <a:xfrm>
                <a:off x="665770" y="3569080"/>
                <a:ext cx="19812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Text Preprocessing</a:t>
                </a:r>
                <a:endParaRPr b="0" i="0" sz="1800" u="none" cap="none" strike="noStrike">
                  <a:solidFill>
                    <a:schemeClr val="dk1"/>
                  </a:solidFill>
                  <a:latin typeface="Calibri"/>
                  <a:ea typeface="Calibri"/>
                  <a:cs typeface="Calibri"/>
                  <a:sym typeface="Calibri"/>
                </a:endParaRPr>
              </a:p>
            </p:txBody>
          </p:sp>
        </p:grpSp>
        <p:grpSp>
          <p:nvGrpSpPr>
            <p:cNvPr id="165" name="Google Shape;165;p29"/>
            <p:cNvGrpSpPr/>
            <p:nvPr/>
          </p:nvGrpSpPr>
          <p:grpSpPr>
            <a:xfrm>
              <a:off x="820637" y="4994940"/>
              <a:ext cx="1361695" cy="1512332"/>
              <a:chOff x="798738" y="4338962"/>
              <a:chExt cx="1361695" cy="1512332"/>
            </a:xfrm>
          </p:grpSpPr>
          <p:pic>
            <p:nvPicPr>
              <p:cNvPr descr="C:\Users\chavi\AppData\Local\Microsoft\Windows\INetCache\IE\6C1DXRKD\dictionary[1].gif" id="166" name="Google Shape;166;p29"/>
              <p:cNvPicPr preferRelativeResize="0"/>
              <p:nvPr/>
            </p:nvPicPr>
            <p:blipFill rotWithShape="1">
              <a:blip r:embed="rId6">
                <a:alphaModFix/>
              </a:blip>
              <a:srcRect b="0" l="0" r="0" t="0"/>
              <a:stretch/>
            </p:blipFill>
            <p:spPr>
              <a:xfrm>
                <a:off x="860462" y="4338962"/>
                <a:ext cx="1238249" cy="1143000"/>
              </a:xfrm>
              <a:prstGeom prst="rect">
                <a:avLst/>
              </a:prstGeom>
              <a:noFill/>
              <a:ln>
                <a:noFill/>
              </a:ln>
            </p:spPr>
          </p:pic>
          <p:sp>
            <p:nvSpPr>
              <p:cNvPr id="167" name="Google Shape;167;p29"/>
              <p:cNvSpPr txBox="1"/>
              <p:nvPr/>
            </p:nvSpPr>
            <p:spPr>
              <a:xfrm>
                <a:off x="798738" y="5481962"/>
                <a:ext cx="136169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Corpus</a:t>
                </a:r>
                <a:endParaRPr/>
              </a:p>
            </p:txBody>
          </p:sp>
        </p:grpSp>
        <p:grpSp>
          <p:nvGrpSpPr>
            <p:cNvPr id="168" name="Google Shape;168;p29"/>
            <p:cNvGrpSpPr/>
            <p:nvPr/>
          </p:nvGrpSpPr>
          <p:grpSpPr>
            <a:xfrm>
              <a:off x="3505200" y="2903244"/>
              <a:ext cx="2590800" cy="1973555"/>
              <a:chOff x="3428186" y="2419856"/>
              <a:chExt cx="2126084" cy="1618744"/>
            </a:xfrm>
          </p:grpSpPr>
          <p:pic>
            <p:nvPicPr>
              <p:cNvPr descr="Image result for lda topic modeling" id="169" name="Google Shape;169;p29"/>
              <p:cNvPicPr preferRelativeResize="0"/>
              <p:nvPr/>
            </p:nvPicPr>
            <p:blipFill rotWithShape="1">
              <a:blip r:embed="rId7">
                <a:alphaModFix/>
              </a:blip>
              <a:srcRect b="15587" l="6002" r="33621" t="38363"/>
              <a:stretch/>
            </p:blipFill>
            <p:spPr>
              <a:xfrm>
                <a:off x="3428186" y="2895600"/>
                <a:ext cx="2126084" cy="1143000"/>
              </a:xfrm>
              <a:prstGeom prst="rect">
                <a:avLst/>
              </a:prstGeom>
              <a:noFill/>
              <a:ln>
                <a:noFill/>
              </a:ln>
            </p:spPr>
          </p:pic>
          <p:sp>
            <p:nvSpPr>
              <p:cNvPr id="170" name="Google Shape;170;p29"/>
              <p:cNvSpPr txBox="1"/>
              <p:nvPr/>
            </p:nvSpPr>
            <p:spPr>
              <a:xfrm>
                <a:off x="3614928" y="2419856"/>
                <a:ext cx="17526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Topic Modelling</a:t>
                </a:r>
                <a:endParaRPr/>
              </a:p>
            </p:txBody>
          </p:sp>
        </p:grpSp>
        <p:grpSp>
          <p:nvGrpSpPr>
            <p:cNvPr id="171" name="Google Shape;171;p29"/>
            <p:cNvGrpSpPr/>
            <p:nvPr/>
          </p:nvGrpSpPr>
          <p:grpSpPr>
            <a:xfrm>
              <a:off x="6400800" y="760857"/>
              <a:ext cx="2438400" cy="1872135"/>
              <a:chOff x="6384626" y="732387"/>
              <a:chExt cx="2438400" cy="1872135"/>
            </a:xfrm>
          </p:grpSpPr>
          <p:pic>
            <p:nvPicPr>
              <p:cNvPr descr="Image result for topic document probability matrix" id="172" name="Google Shape;172;p29"/>
              <p:cNvPicPr preferRelativeResize="0"/>
              <p:nvPr/>
            </p:nvPicPr>
            <p:blipFill rotWithShape="1">
              <a:blip r:embed="rId8">
                <a:alphaModFix/>
              </a:blip>
              <a:srcRect b="57624" l="50690" r="2732" t="6195"/>
              <a:stretch/>
            </p:blipFill>
            <p:spPr>
              <a:xfrm>
                <a:off x="6571714" y="732387"/>
                <a:ext cx="1989911" cy="1172613"/>
              </a:xfrm>
              <a:prstGeom prst="rect">
                <a:avLst/>
              </a:prstGeom>
              <a:noFill/>
              <a:ln>
                <a:noFill/>
              </a:ln>
            </p:spPr>
          </p:pic>
          <p:sp>
            <p:nvSpPr>
              <p:cNvPr id="173" name="Google Shape;173;p29"/>
              <p:cNvSpPr txBox="1"/>
              <p:nvPr/>
            </p:nvSpPr>
            <p:spPr>
              <a:xfrm>
                <a:off x="6384626" y="1958191"/>
                <a:ext cx="24384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Topic-Document Probability</a:t>
                </a:r>
                <a:endParaRPr/>
              </a:p>
            </p:txBody>
          </p:sp>
        </p:grpSp>
        <p:grpSp>
          <p:nvGrpSpPr>
            <p:cNvPr id="174" name="Google Shape;174;p29"/>
            <p:cNvGrpSpPr/>
            <p:nvPr/>
          </p:nvGrpSpPr>
          <p:grpSpPr>
            <a:xfrm>
              <a:off x="6381471" y="3938412"/>
              <a:ext cx="2651769" cy="1812694"/>
              <a:chOff x="6349120" y="3467100"/>
              <a:chExt cx="2651769" cy="1812694"/>
            </a:xfrm>
          </p:grpSpPr>
          <p:pic>
            <p:nvPicPr>
              <p:cNvPr descr="Image result for topic document probability matrix" id="175" name="Google Shape;175;p29"/>
              <p:cNvPicPr preferRelativeResize="0"/>
              <p:nvPr/>
            </p:nvPicPr>
            <p:blipFill rotWithShape="1">
              <a:blip r:embed="rId9">
                <a:alphaModFix/>
              </a:blip>
              <a:srcRect b="0" l="0" r="0" t="0"/>
              <a:stretch/>
            </p:blipFill>
            <p:spPr>
              <a:xfrm>
                <a:off x="6683685" y="3467100"/>
                <a:ext cx="1686171" cy="1443362"/>
              </a:xfrm>
              <a:prstGeom prst="rect">
                <a:avLst/>
              </a:prstGeom>
              <a:noFill/>
              <a:ln>
                <a:noFill/>
              </a:ln>
            </p:spPr>
          </p:pic>
          <p:sp>
            <p:nvSpPr>
              <p:cNvPr id="176" name="Google Shape;176;p29"/>
              <p:cNvSpPr txBox="1"/>
              <p:nvPr/>
            </p:nvSpPr>
            <p:spPr>
              <a:xfrm>
                <a:off x="6349120" y="4910462"/>
                <a:ext cx="265176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Visualize Results!</a:t>
                </a:r>
                <a:endParaRPr/>
              </a:p>
            </p:txBody>
          </p:sp>
        </p:grpSp>
        <p:sp>
          <p:nvSpPr>
            <p:cNvPr id="177" name="Google Shape;177;p29"/>
            <p:cNvSpPr/>
            <p:nvPr/>
          </p:nvSpPr>
          <p:spPr>
            <a:xfrm>
              <a:off x="1563979" y="2347687"/>
              <a:ext cx="296470" cy="389690"/>
            </a:xfrm>
            <a:prstGeom prst="downArrow">
              <a:avLst>
                <a:gd fmla="val 50000" name="adj1"/>
                <a:gd fmla="val 50000"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29"/>
            <p:cNvSpPr/>
            <p:nvPr/>
          </p:nvSpPr>
          <p:spPr>
            <a:xfrm>
              <a:off x="1563979" y="4572000"/>
              <a:ext cx="296470" cy="389690"/>
            </a:xfrm>
            <a:prstGeom prst="downArrow">
              <a:avLst>
                <a:gd fmla="val 50000" name="adj1"/>
                <a:gd fmla="val 50000"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29"/>
            <p:cNvSpPr/>
            <p:nvPr/>
          </p:nvSpPr>
          <p:spPr>
            <a:xfrm rot="-7946617">
              <a:off x="2712594" y="4641662"/>
              <a:ext cx="296470" cy="1257087"/>
            </a:xfrm>
            <a:prstGeom prst="downArrow">
              <a:avLst>
                <a:gd fmla="val 50000" name="adj1"/>
                <a:gd fmla="val 68535"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29"/>
            <p:cNvSpPr/>
            <p:nvPr/>
          </p:nvSpPr>
          <p:spPr>
            <a:xfrm rot="-7946617">
              <a:off x="5875082" y="1600324"/>
              <a:ext cx="296470" cy="1081365"/>
            </a:xfrm>
            <a:prstGeom prst="downArrow">
              <a:avLst>
                <a:gd fmla="val 50000" name="adj1"/>
                <a:gd fmla="val 68535"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29"/>
            <p:cNvSpPr/>
            <p:nvPr/>
          </p:nvSpPr>
          <p:spPr>
            <a:xfrm>
              <a:off x="7410886" y="3066735"/>
              <a:ext cx="296470" cy="389690"/>
            </a:xfrm>
            <a:prstGeom prst="downArrow">
              <a:avLst>
                <a:gd fmla="val 50000" name="adj1"/>
                <a:gd fmla="val 50000"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29"/>
            <p:cNvSpPr/>
            <p:nvPr/>
          </p:nvSpPr>
          <p:spPr>
            <a:xfrm>
              <a:off x="3657600" y="3059332"/>
              <a:ext cx="323657" cy="30914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000" u="none" cap="none" strike="noStrike">
                  <a:solidFill>
                    <a:schemeClr val="dk1"/>
                  </a:solidFill>
                  <a:latin typeface="Calibri"/>
                  <a:ea typeface="Calibri"/>
                  <a:cs typeface="Calibri"/>
                  <a:sym typeface="Calibri"/>
                </a:rPr>
                <a:t>4</a:t>
              </a:r>
              <a:endParaRPr b="1" i="0" sz="1000" u="none" cap="none" strike="noStrike">
                <a:solidFill>
                  <a:schemeClr val="dk1"/>
                </a:solidFill>
                <a:latin typeface="Calibri"/>
                <a:ea typeface="Calibri"/>
                <a:cs typeface="Calibri"/>
                <a:sym typeface="Calibri"/>
              </a:endParaRPr>
            </a:p>
          </p:txBody>
        </p:sp>
      </p:grpSp>
      <p:sp>
        <p:nvSpPr>
          <p:cNvPr id="183" name="Google Shape;183;p29"/>
          <p:cNvSpPr/>
          <p:nvPr/>
        </p:nvSpPr>
        <p:spPr>
          <a:xfrm>
            <a:off x="3086423" y="1662093"/>
            <a:ext cx="2900700" cy="2622000"/>
          </a:xfrm>
          <a:prstGeom prst="ellipse">
            <a:avLst/>
          </a:prstGeom>
          <a:solidFill>
            <a:schemeClr val="lt1">
              <a:alpha val="0"/>
            </a:schemeClr>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4" name="Google Shape;184;p29"/>
          <p:cNvSpPr txBox="1"/>
          <p:nvPr>
            <p:ph idx="4294967295" type="title"/>
          </p:nvPr>
        </p:nvSpPr>
        <p:spPr>
          <a:xfrm>
            <a:off x="1852075" y="226175"/>
            <a:ext cx="5223300" cy="1002000"/>
          </a:xfrm>
          <a:prstGeom prst="rect">
            <a:avLst/>
          </a:prstGeom>
        </p:spPr>
        <p:txBody>
          <a:bodyPr anchorCtr="0" anchor="ctr" bIns="45700" lIns="91425" spcFirstLastPara="1" rIns="91425" wrap="square" tIns="45700">
            <a:noAutofit/>
          </a:bodyPr>
          <a:lstStyle/>
          <a:p>
            <a:pPr indent="0" lvl="0" marL="0" rtl="0" algn="ctr">
              <a:lnSpc>
                <a:spcPct val="70000"/>
              </a:lnSpc>
              <a:spcBef>
                <a:spcPts val="0"/>
              </a:spcBef>
              <a:spcAft>
                <a:spcPts val="0"/>
              </a:spcAft>
              <a:buNone/>
            </a:pPr>
            <a:r>
              <a:rPr lang="en"/>
              <a:t>Our replication attempt </a:t>
            </a:r>
            <a:endParaRPr/>
          </a:p>
        </p:txBody>
      </p:sp>
      <p:sp>
        <p:nvSpPr>
          <p:cNvPr id="185" name="Google Shape;185;p29"/>
          <p:cNvSpPr/>
          <p:nvPr/>
        </p:nvSpPr>
        <p:spPr>
          <a:xfrm>
            <a:off x="785675" y="1401800"/>
            <a:ext cx="255900" cy="237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900">
                <a:solidFill>
                  <a:schemeClr val="dk1"/>
                </a:solidFill>
                <a:latin typeface="Calibri"/>
                <a:ea typeface="Calibri"/>
                <a:cs typeface="Calibri"/>
                <a:sym typeface="Calibri"/>
              </a:rPr>
              <a:t>1</a:t>
            </a:r>
            <a:endParaRPr b="1" sz="900">
              <a:solidFill>
                <a:schemeClr val="dk1"/>
              </a:solidFill>
              <a:latin typeface="Calibri"/>
              <a:ea typeface="Calibri"/>
              <a:cs typeface="Calibri"/>
              <a:sym typeface="Calibri"/>
            </a:endParaRPr>
          </a:p>
        </p:txBody>
      </p:sp>
      <p:sp>
        <p:nvSpPr>
          <p:cNvPr id="186" name="Google Shape;186;p29"/>
          <p:cNvSpPr/>
          <p:nvPr/>
        </p:nvSpPr>
        <p:spPr>
          <a:xfrm>
            <a:off x="393675" y="3089050"/>
            <a:ext cx="255900" cy="237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Calibri"/>
                <a:ea typeface="Calibri"/>
                <a:cs typeface="Calibri"/>
                <a:sym typeface="Calibri"/>
              </a:rPr>
              <a:t>2</a:t>
            </a:r>
            <a:endParaRPr b="1" sz="900">
              <a:solidFill>
                <a:schemeClr val="dk1"/>
              </a:solidFill>
              <a:latin typeface="Calibri"/>
              <a:ea typeface="Calibri"/>
              <a:cs typeface="Calibri"/>
              <a:sym typeface="Calibri"/>
            </a:endParaRPr>
          </a:p>
        </p:txBody>
      </p:sp>
      <p:sp>
        <p:nvSpPr>
          <p:cNvPr id="187" name="Google Shape;187;p29"/>
          <p:cNvSpPr/>
          <p:nvPr/>
        </p:nvSpPr>
        <p:spPr>
          <a:xfrm>
            <a:off x="718925" y="4688000"/>
            <a:ext cx="255900" cy="237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Calibri"/>
                <a:ea typeface="Calibri"/>
                <a:cs typeface="Calibri"/>
                <a:sym typeface="Calibri"/>
              </a:rPr>
              <a:t>3</a:t>
            </a:r>
            <a:endParaRPr b="1" sz="900">
              <a:solidFill>
                <a:schemeClr val="dk1"/>
              </a:solidFill>
              <a:latin typeface="Calibri"/>
              <a:ea typeface="Calibri"/>
              <a:cs typeface="Calibri"/>
              <a:sym typeface="Calibri"/>
            </a:endParaRPr>
          </a:p>
        </p:txBody>
      </p:sp>
      <p:sp>
        <p:nvSpPr>
          <p:cNvPr id="188" name="Google Shape;188;p29"/>
          <p:cNvSpPr/>
          <p:nvPr/>
        </p:nvSpPr>
        <p:spPr>
          <a:xfrm>
            <a:off x="6343725" y="1533200"/>
            <a:ext cx="255900" cy="237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Calibri"/>
                <a:ea typeface="Calibri"/>
                <a:cs typeface="Calibri"/>
                <a:sym typeface="Calibri"/>
              </a:rPr>
              <a:t>5</a:t>
            </a:r>
            <a:endParaRPr b="1" sz="900">
              <a:solidFill>
                <a:schemeClr val="dk1"/>
              </a:solidFill>
              <a:latin typeface="Calibri"/>
              <a:ea typeface="Calibri"/>
              <a:cs typeface="Calibri"/>
              <a:sym typeface="Calibri"/>
            </a:endParaRPr>
          </a:p>
        </p:txBody>
      </p:sp>
      <p:sp>
        <p:nvSpPr>
          <p:cNvPr id="189" name="Google Shape;189;p29"/>
          <p:cNvSpPr/>
          <p:nvPr/>
        </p:nvSpPr>
        <p:spPr>
          <a:xfrm>
            <a:off x="6343725" y="4106600"/>
            <a:ext cx="255900" cy="2376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Calibri"/>
                <a:ea typeface="Calibri"/>
                <a:cs typeface="Calibri"/>
                <a:sym typeface="Calibri"/>
              </a:rPr>
              <a:t>6</a:t>
            </a:r>
            <a:endParaRPr b="1"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grpSp>
        <p:nvGrpSpPr>
          <p:cNvPr id="194" name="Google Shape;194;p30"/>
          <p:cNvGrpSpPr/>
          <p:nvPr/>
        </p:nvGrpSpPr>
        <p:grpSpPr>
          <a:xfrm>
            <a:off x="836181" y="514350"/>
            <a:ext cx="7415270" cy="3991749"/>
            <a:chOff x="836181" y="514350"/>
            <a:chExt cx="7415270" cy="3991749"/>
          </a:xfrm>
        </p:grpSpPr>
        <p:sp>
          <p:nvSpPr>
            <p:cNvPr id="195" name="Google Shape;195;p30"/>
            <p:cNvSpPr/>
            <p:nvPr/>
          </p:nvSpPr>
          <p:spPr>
            <a:xfrm rot="1983249">
              <a:off x="3226324" y="2142503"/>
              <a:ext cx="267168" cy="1306371"/>
            </a:xfrm>
            <a:prstGeom prst="downArrow">
              <a:avLst>
                <a:gd fmla="val 50000" name="adj1"/>
                <a:gd fmla="val 68535"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30"/>
            <p:cNvSpPr/>
            <p:nvPr/>
          </p:nvSpPr>
          <p:spPr>
            <a:xfrm rot="-2183092">
              <a:off x="5413330" y="2112176"/>
              <a:ext cx="262693" cy="1329645"/>
            </a:xfrm>
            <a:prstGeom prst="downArrow">
              <a:avLst>
                <a:gd fmla="val 50000" name="adj1"/>
                <a:gd fmla="val 68535" name="adj2"/>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7" name="Google Shape;197;p30"/>
            <p:cNvGrpSpPr/>
            <p:nvPr/>
          </p:nvGrpSpPr>
          <p:grpSpPr>
            <a:xfrm>
              <a:off x="836181" y="2960036"/>
              <a:ext cx="1922750" cy="1546063"/>
              <a:chOff x="836181" y="3946714"/>
              <a:chExt cx="1922750" cy="2061418"/>
            </a:xfrm>
          </p:grpSpPr>
          <p:pic>
            <p:nvPicPr>
              <p:cNvPr descr="Image result for lda mallet logo" id="198" name="Google Shape;198;p30"/>
              <p:cNvPicPr preferRelativeResize="0"/>
              <p:nvPr/>
            </p:nvPicPr>
            <p:blipFill rotWithShape="1">
              <a:blip r:embed="rId3">
                <a:alphaModFix/>
              </a:blip>
              <a:srcRect b="0" l="0" r="0" t="0"/>
              <a:stretch/>
            </p:blipFill>
            <p:spPr>
              <a:xfrm>
                <a:off x="1046033" y="4982588"/>
                <a:ext cx="1219200" cy="538716"/>
              </a:xfrm>
              <a:prstGeom prst="rect">
                <a:avLst/>
              </a:prstGeom>
              <a:noFill/>
              <a:ln>
                <a:noFill/>
              </a:ln>
            </p:spPr>
          </p:pic>
          <p:pic>
            <p:nvPicPr>
              <p:cNvPr descr="Image result for mallet icon" id="199" name="Google Shape;199;p30"/>
              <p:cNvPicPr preferRelativeResize="0"/>
              <p:nvPr/>
            </p:nvPicPr>
            <p:blipFill rotWithShape="1">
              <a:blip r:embed="rId4">
                <a:alphaModFix/>
              </a:blip>
              <a:srcRect b="13600" l="18488" r="18489" t="13898"/>
              <a:stretch/>
            </p:blipFill>
            <p:spPr>
              <a:xfrm>
                <a:off x="1278603" y="3946714"/>
                <a:ext cx="1350646" cy="1035874"/>
              </a:xfrm>
              <a:prstGeom prst="rect">
                <a:avLst/>
              </a:prstGeom>
              <a:noFill/>
              <a:ln>
                <a:noFill/>
              </a:ln>
            </p:spPr>
          </p:pic>
          <p:sp>
            <p:nvSpPr>
              <p:cNvPr id="200" name="Google Shape;200;p30"/>
              <p:cNvSpPr txBox="1"/>
              <p:nvPr/>
            </p:nvSpPr>
            <p:spPr>
              <a:xfrm>
                <a:off x="836181" y="5638800"/>
                <a:ext cx="192275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Original Method</a:t>
                </a:r>
                <a:endParaRPr b="0" i="0" sz="1800" u="none" cap="none" strike="noStrike">
                  <a:solidFill>
                    <a:schemeClr val="dk1"/>
                  </a:solidFill>
                  <a:latin typeface="Calibri"/>
                  <a:ea typeface="Calibri"/>
                  <a:cs typeface="Calibri"/>
                  <a:sym typeface="Calibri"/>
                </a:endParaRPr>
              </a:p>
            </p:txBody>
          </p:sp>
        </p:grpSp>
        <p:grpSp>
          <p:nvGrpSpPr>
            <p:cNvPr id="201" name="Google Shape;201;p30"/>
            <p:cNvGrpSpPr/>
            <p:nvPr/>
          </p:nvGrpSpPr>
          <p:grpSpPr>
            <a:xfrm>
              <a:off x="6096000" y="2886175"/>
              <a:ext cx="2155451" cy="1481425"/>
              <a:chOff x="6178863" y="3848233"/>
              <a:chExt cx="2155451" cy="1975233"/>
            </a:xfrm>
          </p:grpSpPr>
          <p:grpSp>
            <p:nvGrpSpPr>
              <p:cNvPr id="202" name="Google Shape;202;p30"/>
              <p:cNvGrpSpPr/>
              <p:nvPr/>
            </p:nvGrpSpPr>
            <p:grpSpPr>
              <a:xfrm>
                <a:off x="6647283" y="3848233"/>
                <a:ext cx="1218610" cy="1624924"/>
                <a:chOff x="6248399" y="3124200"/>
                <a:chExt cx="1218610" cy="1624924"/>
              </a:xfrm>
            </p:grpSpPr>
            <p:pic>
              <p:nvPicPr>
                <p:cNvPr descr="Image result for gensimlogo" id="203" name="Google Shape;203;p30"/>
                <p:cNvPicPr preferRelativeResize="0"/>
                <p:nvPr/>
              </p:nvPicPr>
              <p:blipFill rotWithShape="1">
                <a:blip r:embed="rId5">
                  <a:alphaModFix/>
                </a:blip>
                <a:srcRect b="24534" l="24893" r="1256" t="20276"/>
                <a:stretch/>
              </p:blipFill>
              <p:spPr>
                <a:xfrm>
                  <a:off x="6248399" y="4207914"/>
                  <a:ext cx="1218610" cy="541210"/>
                </a:xfrm>
                <a:prstGeom prst="rect">
                  <a:avLst/>
                </a:prstGeom>
                <a:noFill/>
                <a:ln>
                  <a:noFill/>
                </a:ln>
              </p:spPr>
            </p:pic>
            <p:pic>
              <p:nvPicPr>
                <p:cNvPr descr="Image result for gensimlogo" id="204" name="Google Shape;204;p30"/>
                <p:cNvPicPr preferRelativeResize="0"/>
                <p:nvPr/>
              </p:nvPicPr>
              <p:blipFill rotWithShape="1">
                <a:blip r:embed="rId6">
                  <a:alphaModFix/>
                </a:blip>
                <a:srcRect b="27708" l="1616" r="74791" t="25208"/>
                <a:stretch/>
              </p:blipFill>
              <p:spPr>
                <a:xfrm>
                  <a:off x="6342440" y="3124200"/>
                  <a:ext cx="1030529" cy="1028254"/>
                </a:xfrm>
                <a:prstGeom prst="rect">
                  <a:avLst/>
                </a:prstGeom>
                <a:noFill/>
                <a:ln>
                  <a:noFill/>
                </a:ln>
              </p:spPr>
            </p:pic>
          </p:grpSp>
          <p:sp>
            <p:nvSpPr>
              <p:cNvPr id="205" name="Google Shape;205;p30"/>
              <p:cNvSpPr txBox="1"/>
              <p:nvPr/>
            </p:nvSpPr>
            <p:spPr>
              <a:xfrm>
                <a:off x="6178863" y="5454134"/>
                <a:ext cx="215545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Replication Method</a:t>
                </a:r>
                <a:endParaRPr b="0" i="0" sz="1800" u="none" cap="none" strike="noStrike">
                  <a:solidFill>
                    <a:schemeClr val="dk1"/>
                  </a:solidFill>
                  <a:latin typeface="Calibri"/>
                  <a:ea typeface="Calibri"/>
                  <a:cs typeface="Calibri"/>
                  <a:sym typeface="Calibri"/>
                </a:endParaRPr>
              </a:p>
            </p:txBody>
          </p:sp>
        </p:grpSp>
        <p:grpSp>
          <p:nvGrpSpPr>
            <p:cNvPr id="206" name="Google Shape;206;p30"/>
            <p:cNvGrpSpPr/>
            <p:nvPr/>
          </p:nvGrpSpPr>
          <p:grpSpPr>
            <a:xfrm>
              <a:off x="2593147" y="514350"/>
              <a:ext cx="3585716" cy="1694676"/>
              <a:chOff x="2593147" y="514350"/>
              <a:chExt cx="3585716" cy="1694676"/>
            </a:xfrm>
          </p:grpSpPr>
          <p:grpSp>
            <p:nvGrpSpPr>
              <p:cNvPr id="207" name="Google Shape;207;p30"/>
              <p:cNvGrpSpPr/>
              <p:nvPr/>
            </p:nvGrpSpPr>
            <p:grpSpPr>
              <a:xfrm>
                <a:off x="2593147" y="514350"/>
                <a:ext cx="3585716" cy="1694676"/>
                <a:chOff x="3405326" y="1066800"/>
                <a:chExt cx="2126084" cy="1512332"/>
              </a:xfrm>
            </p:grpSpPr>
            <p:pic>
              <p:nvPicPr>
                <p:cNvPr descr="Image result for lda topic modeling" id="208" name="Google Shape;208;p30"/>
                <p:cNvPicPr preferRelativeResize="0"/>
                <p:nvPr/>
              </p:nvPicPr>
              <p:blipFill rotWithShape="1">
                <a:blip r:embed="rId7">
                  <a:alphaModFix/>
                </a:blip>
                <a:srcRect b="15587" l="6002" r="33621" t="38363"/>
                <a:stretch/>
              </p:blipFill>
              <p:spPr>
                <a:xfrm>
                  <a:off x="3405326" y="1436132"/>
                  <a:ext cx="2126084" cy="1143000"/>
                </a:xfrm>
                <a:prstGeom prst="rect">
                  <a:avLst/>
                </a:prstGeom>
                <a:noFill/>
                <a:ln>
                  <a:noFill/>
                </a:ln>
              </p:spPr>
            </p:pic>
            <p:sp>
              <p:nvSpPr>
                <p:cNvPr id="209" name="Google Shape;209;p30"/>
                <p:cNvSpPr txBox="1"/>
                <p:nvPr/>
              </p:nvSpPr>
              <p:spPr>
                <a:xfrm>
                  <a:off x="3592068" y="1066800"/>
                  <a:ext cx="17526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Topic Modelling</a:t>
                  </a:r>
                  <a:endParaRPr/>
                </a:p>
              </p:txBody>
            </p:sp>
          </p:grpSp>
          <p:sp>
            <p:nvSpPr>
              <p:cNvPr id="210" name="Google Shape;210;p30"/>
              <p:cNvSpPr/>
              <p:nvPr/>
            </p:nvSpPr>
            <p:spPr>
              <a:xfrm>
                <a:off x="3261525" y="579575"/>
                <a:ext cx="301500" cy="255900"/>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Calibri"/>
                    <a:ea typeface="Calibri"/>
                    <a:cs typeface="Calibri"/>
                    <a:sym typeface="Calibri"/>
                  </a:rPr>
                  <a:t>4</a:t>
                </a:r>
                <a:endParaRPr b="1" sz="900">
                  <a:solidFill>
                    <a:schemeClr val="dk1"/>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 Results</a:t>
            </a:r>
            <a:endParaRPr/>
          </a:p>
        </p:txBody>
      </p:sp>
      <p:sp>
        <p:nvSpPr>
          <p:cNvPr id="216" name="Google Shape;216;p31"/>
          <p:cNvSpPr txBox="1"/>
          <p:nvPr/>
        </p:nvSpPr>
        <p:spPr>
          <a:xfrm>
            <a:off x="241475" y="1222325"/>
            <a:ext cx="3689400" cy="3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21 boxes each representing a document:</a:t>
            </a:r>
            <a:endParaRPr/>
          </a:p>
          <a:p>
            <a:pPr indent="0" lvl="0" marL="0" rtl="0" algn="l">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Topics extracted are slightly different from the original source</a:t>
            </a:r>
            <a:endParaRPr/>
          </a:p>
          <a:p>
            <a:pPr indent="-317500" lvl="0" marL="457200" rtl="0" algn="l">
              <a:lnSpc>
                <a:spcPct val="150000"/>
              </a:lnSpc>
              <a:spcBef>
                <a:spcPts val="0"/>
              </a:spcBef>
              <a:spcAft>
                <a:spcPts val="0"/>
              </a:spcAft>
              <a:buSzPts val="1400"/>
              <a:buChar char="●"/>
            </a:pPr>
            <a:r>
              <a:rPr lang="en"/>
              <a:t>Topics identified for each document is slightly different</a:t>
            </a:r>
            <a:endParaRPr/>
          </a:p>
          <a:p>
            <a:pPr indent="-317500" lvl="0" marL="457200" rtl="0" algn="l">
              <a:lnSpc>
                <a:spcPct val="150000"/>
              </a:lnSpc>
              <a:spcBef>
                <a:spcPts val="0"/>
              </a:spcBef>
              <a:spcAft>
                <a:spcPts val="0"/>
              </a:spcAft>
              <a:buSzPts val="1400"/>
              <a:buChar char="●"/>
            </a:pPr>
            <a:r>
              <a:rPr lang="en"/>
              <a:t>Similar inferences:</a:t>
            </a:r>
            <a:endParaRPr/>
          </a:p>
          <a:p>
            <a:pPr indent="0" lvl="0" marL="0" rtl="0" algn="l">
              <a:lnSpc>
                <a:spcPct val="150000"/>
              </a:lnSpc>
              <a:spcBef>
                <a:spcPts val="0"/>
              </a:spcBef>
              <a:spcAft>
                <a:spcPts val="0"/>
              </a:spcAft>
              <a:buNone/>
            </a:pPr>
            <a:r>
              <a:rPr lang="en">
                <a:solidFill>
                  <a:schemeClr val="dk1"/>
                </a:solidFill>
              </a:rPr>
              <a:t>Replication: 'Bones.museum.history.paris.catacombs.</a:t>
            </a:r>
            <a:endParaRPr>
              <a:solidFill>
                <a:schemeClr val="dk1"/>
              </a:solidFill>
            </a:endParaRPr>
          </a:p>
          <a:p>
            <a:pPr indent="0" lvl="0" marL="0" rtl="0" algn="l">
              <a:lnSpc>
                <a:spcPct val="150000"/>
              </a:lnSpc>
              <a:spcBef>
                <a:spcPts val="0"/>
              </a:spcBef>
              <a:spcAft>
                <a:spcPts val="0"/>
              </a:spcAft>
              <a:buNone/>
            </a:pPr>
            <a:r>
              <a:rPr lang="en">
                <a:solidFill>
                  <a:schemeClr val="dk1"/>
                </a:solidFill>
              </a:rPr>
              <a:t>Skeleton.travel.photo.face.humanremains'</a:t>
            </a:r>
            <a:endParaRPr>
              <a:solidFill>
                <a:schemeClr val="dk1"/>
              </a:solidFill>
            </a:endParaRPr>
          </a:p>
          <a:p>
            <a:pPr indent="0" lvl="0" marL="0" marR="0" rtl="0" algn="l">
              <a:lnSpc>
                <a:spcPct val="150000"/>
              </a:lnSpc>
              <a:spcBef>
                <a:spcPts val="0"/>
              </a:spcBef>
              <a:spcAft>
                <a:spcPts val="0"/>
              </a:spcAft>
              <a:buNone/>
            </a:pPr>
            <a:r>
              <a:rPr b="1" lang="en">
                <a:solidFill>
                  <a:srgbClr val="0B5394"/>
                </a:solidFill>
              </a:rPr>
              <a:t>Original: 'd\udc bones e\u b\u death f\u a\u d\u paris catacombs'</a:t>
            </a:r>
            <a:endParaRPr b="1">
              <a:solidFill>
                <a:srgbClr val="0B5394"/>
              </a:solidFill>
            </a:endParaRPr>
          </a:p>
        </p:txBody>
      </p:sp>
      <p:pic>
        <p:nvPicPr>
          <p:cNvPr id="217" name="Google Shape;217;p31"/>
          <p:cNvPicPr preferRelativeResize="0"/>
          <p:nvPr/>
        </p:nvPicPr>
        <p:blipFill>
          <a:blip r:embed="rId3">
            <a:alphaModFix/>
          </a:blip>
          <a:stretch>
            <a:fillRect/>
          </a:stretch>
        </p:blipFill>
        <p:spPr>
          <a:xfrm>
            <a:off x="3982073" y="0"/>
            <a:ext cx="51435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 on the replication process</a:t>
            </a:r>
            <a:endParaRPr/>
          </a:p>
        </p:txBody>
      </p:sp>
      <p:pic>
        <p:nvPicPr>
          <p:cNvPr id="223" name="Google Shape;223;p32"/>
          <p:cNvPicPr preferRelativeResize="0"/>
          <p:nvPr/>
        </p:nvPicPr>
        <p:blipFill>
          <a:blip r:embed="rId3">
            <a:alphaModFix/>
          </a:blip>
          <a:stretch>
            <a:fillRect/>
          </a:stretch>
        </p:blipFill>
        <p:spPr>
          <a:xfrm>
            <a:off x="7972525" y="83525"/>
            <a:ext cx="1171475" cy="1689100"/>
          </a:xfrm>
          <a:prstGeom prst="rect">
            <a:avLst/>
          </a:prstGeom>
          <a:noFill/>
          <a:ln>
            <a:noFill/>
          </a:ln>
        </p:spPr>
      </p:pic>
      <p:sp>
        <p:nvSpPr>
          <p:cNvPr id="224" name="Google Shape;224;p32"/>
          <p:cNvSpPr txBox="1"/>
          <p:nvPr>
            <p:ph idx="1" type="body"/>
          </p:nvPr>
        </p:nvSpPr>
        <p:spPr>
          <a:xfrm>
            <a:off x="67325" y="1520475"/>
            <a:ext cx="8520600" cy="2948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Had to change paper because the original paper had replication </a:t>
            </a:r>
            <a:r>
              <a:rPr lang="en"/>
              <a:t>difficulties</a:t>
            </a:r>
            <a:endParaRPr/>
          </a:p>
          <a:p>
            <a:pPr indent="-342900" lvl="0" marL="457200" rtl="0" algn="l">
              <a:lnSpc>
                <a:spcPct val="150000"/>
              </a:lnSpc>
              <a:spcBef>
                <a:spcPts val="0"/>
              </a:spcBef>
              <a:spcAft>
                <a:spcPts val="0"/>
              </a:spcAft>
              <a:buSzPts val="1800"/>
              <a:buChar char="●"/>
            </a:pPr>
            <a:r>
              <a:rPr lang="en"/>
              <a:t>F</a:t>
            </a:r>
            <a:r>
              <a:rPr lang="en"/>
              <a:t>inding an </a:t>
            </a:r>
            <a:r>
              <a:rPr lang="en"/>
              <a:t>Alternative Topic Modelling Technique                                    (finding similar functionality)</a:t>
            </a:r>
            <a:endParaRPr/>
          </a:p>
          <a:p>
            <a:pPr indent="-342900" lvl="0" marL="457200" rtl="0" algn="l">
              <a:lnSpc>
                <a:spcPct val="150000"/>
              </a:lnSpc>
              <a:spcBef>
                <a:spcPts val="0"/>
              </a:spcBef>
              <a:spcAft>
                <a:spcPts val="0"/>
              </a:spcAft>
              <a:buSzPts val="1800"/>
              <a:buChar char="●"/>
            </a:pPr>
            <a:r>
              <a:rPr lang="en"/>
              <a:t>Producing comparable results while changing technical details</a:t>
            </a:r>
            <a:endParaRPr/>
          </a:p>
          <a:p>
            <a:pPr indent="-342900" lvl="0" marL="457200" rtl="0" algn="l">
              <a:lnSpc>
                <a:spcPct val="150000"/>
              </a:lnSpc>
              <a:spcBef>
                <a:spcPts val="0"/>
              </a:spcBef>
              <a:spcAft>
                <a:spcPts val="0"/>
              </a:spcAft>
              <a:buSzPts val="1800"/>
              <a:buChar char="●"/>
            </a:pPr>
            <a:r>
              <a:rPr lang="en"/>
              <a:t>Installing Python Libraries for RMarkdown! (Extremely frustrating!)</a:t>
            </a:r>
            <a:endParaRPr/>
          </a:p>
          <a:p>
            <a:pPr indent="-342900" lvl="0" marL="457200" rtl="0" algn="l">
              <a:lnSpc>
                <a:spcPct val="150000"/>
              </a:lnSpc>
              <a:spcBef>
                <a:spcPts val="0"/>
              </a:spcBef>
              <a:spcAft>
                <a:spcPts val="0"/>
              </a:spcAft>
              <a:buSzPts val="1800"/>
              <a:buChar char="●"/>
            </a:pPr>
            <a:r>
              <a:rPr lang="en"/>
              <a:t>Inconsistent data files from original source! (Improper documentation?)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0" name="Google Shape;23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a:solidFill>
                  <a:schemeClr val="dk1"/>
                </a:solidFill>
              </a:rPr>
              <a:t>Huffer, Damien, and Shawn Graham. 2017. “The Insta-Dead: The Rhetoric of the Human Remains Trade on Instagram.” </a:t>
            </a:r>
            <a:r>
              <a:rPr i="1" lang="en">
                <a:solidFill>
                  <a:schemeClr val="dk1"/>
                </a:solidFill>
              </a:rPr>
              <a:t>Internet Archaeology</a:t>
            </a:r>
            <a:r>
              <a:rPr lang="en">
                <a:solidFill>
                  <a:schemeClr val="dk1"/>
                </a:solidFill>
              </a:rPr>
              <a:t>, no. 45.</a:t>
            </a:r>
            <a:r>
              <a:rPr lang="en">
                <a:solidFill>
                  <a:schemeClr val="dk1"/>
                </a:solidFill>
                <a:uFill>
                  <a:noFill/>
                </a:uFill>
                <a:hlinkClick r:id="rId3"/>
              </a:rPr>
              <a:t> </a:t>
            </a:r>
            <a:r>
              <a:rPr lang="en" u="sng">
                <a:solidFill>
                  <a:schemeClr val="hlink"/>
                </a:solidFill>
                <a:hlinkClick r:id="rId4"/>
              </a:rPr>
              <a:t>https://doi.org/10.11141/ia.45.5</a:t>
            </a:r>
            <a:r>
              <a:rPr lang="en">
                <a:solidFill>
                  <a:schemeClr val="dk1"/>
                </a:solidFill>
              </a:rPr>
              <a:t>.</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SzPts val="1800"/>
              <a:buChar char="●"/>
            </a:pPr>
            <a:r>
              <a:rPr lang="en">
                <a:solidFill>
                  <a:schemeClr val="dk1"/>
                </a:solidFill>
              </a:rPr>
              <a:t>Rafferty, G. 2019. “LDA on the Texts of Harry Potter.” </a:t>
            </a:r>
            <a:r>
              <a:rPr lang="en" u="sng">
                <a:solidFill>
                  <a:schemeClr val="hlink"/>
                </a:solidFill>
                <a:hlinkClick r:id="rId5"/>
              </a:rPr>
              <a:t>https://towardsdatascience.com/basic-nlp-on-the-texts-of-harry-potter-topic-modeling-with-latent-dirichlet-allocation-f3c00f77b0f5</a:t>
            </a:r>
            <a:endParaRPr u="sng">
              <a:solidFill>
                <a:schemeClr val="hlink"/>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